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0"/>
  </p:notesMasterIdLst>
  <p:sldIdLst>
    <p:sldId id="426" r:id="rId2"/>
    <p:sldId id="433" r:id="rId3"/>
    <p:sldId id="480" r:id="rId4"/>
    <p:sldId id="470" r:id="rId5"/>
    <p:sldId id="473" r:id="rId6"/>
    <p:sldId id="429" r:id="rId7"/>
    <p:sldId id="477" r:id="rId8"/>
    <p:sldId id="434" r:id="rId9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Verdana" panose="020B0604030504040204" pitchFamily="34" charset="0"/>
      <p:regular r:id="rId15"/>
      <p:bold r:id="rId16"/>
      <p:italic r:id="rId17"/>
      <p:boldItalic r:id="rId18"/>
    </p:embeddedFont>
    <p:embeddedFont>
      <p:font typeface="Orly's Font 2" panose="020B0604020202020204" charset="0"/>
      <p:regular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9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457200" y="571500"/>
            <a:ext cx="8115300" cy="1384995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accent5"/>
                </a:solidFill>
              </a:rPr>
              <a:t>What can you do to organize your thinking after you read a word problem with a lot of information in it?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457200" y="2171700"/>
            <a:ext cx="8343900" cy="2763834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</a:rPr>
              <a:t>For </a:t>
            </a:r>
            <a:r>
              <a:rPr lang="en-US" sz="2800" dirty="0" smtClean="0">
                <a:solidFill>
                  <a:schemeClr val="accent1"/>
                </a:solidFill>
              </a:rPr>
              <a:t>example,</a:t>
            </a:r>
          </a:p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Mandy </a:t>
            </a:r>
            <a:r>
              <a:rPr lang="en-US" sz="2800" dirty="0">
                <a:solidFill>
                  <a:schemeClr val="accent1"/>
                </a:solidFill>
              </a:rPr>
              <a:t>has 12 </a:t>
            </a:r>
            <a:r>
              <a:rPr lang="en-US" sz="2800" dirty="0" smtClean="0">
                <a:solidFill>
                  <a:schemeClr val="accent1"/>
                </a:solidFill>
              </a:rPr>
              <a:t>red crayons </a:t>
            </a:r>
            <a:r>
              <a:rPr lang="en-US" sz="2800" dirty="0">
                <a:solidFill>
                  <a:schemeClr val="accent1"/>
                </a:solidFill>
              </a:rPr>
              <a:t>and 16 blue crayons in a box.  Steven has the same amount of crayons as Mandy.  Steven has 15 </a:t>
            </a:r>
            <a:r>
              <a:rPr lang="en-US" sz="2800" dirty="0" smtClean="0">
                <a:solidFill>
                  <a:schemeClr val="accent1"/>
                </a:solidFill>
              </a:rPr>
              <a:t>red crayons</a:t>
            </a:r>
            <a:r>
              <a:rPr lang="en-US" sz="2800" dirty="0">
                <a:solidFill>
                  <a:schemeClr val="accent1"/>
                </a:solidFill>
              </a:rPr>
              <a:t>.  How many blue crayons does Steven have?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0"/>
            <a:ext cx="74295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lesson, you will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learn how to organize the information in a multi-step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word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problem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drawing a bar model.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49" b="-2401"/>
          <a:stretch/>
        </p:blipFill>
        <p:spPr bwMode="auto">
          <a:xfrm>
            <a:off x="3008023" y="200409"/>
            <a:ext cx="6079550" cy="489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365" y="2258531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5151" y="2896700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Rectangle 27"/>
          <p:cNvSpPr/>
          <p:nvPr/>
        </p:nvSpPr>
        <p:spPr>
          <a:xfrm>
            <a:off x="3771936" y="2171691"/>
            <a:ext cx="4434831" cy="505605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771937" y="2811566"/>
            <a:ext cx="4434831" cy="505605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-128590" y="2371872"/>
            <a:ext cx="230028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Model Drawing Steps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 rot="10800000">
            <a:off x="1928809" y="2482092"/>
            <a:ext cx="931581" cy="733663"/>
          </a:xfrm>
          <a:prstGeom prst="leftArrow">
            <a:avLst>
              <a:gd name="adj1" fmla="val 49907"/>
              <a:gd name="adj2" fmla="val 56823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579" y="1585202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4205454" y="363115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Compute</a:t>
            </a:r>
          </a:p>
        </p:txBody>
      </p:sp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937" y="3593889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4205453" y="4259070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Check</a:t>
            </a: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579" y="4173104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Rectangle 26"/>
          <p:cNvSpPr/>
          <p:nvPr/>
        </p:nvSpPr>
        <p:spPr>
          <a:xfrm>
            <a:off x="3753127" y="1496392"/>
            <a:ext cx="4434831" cy="505605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29047" y="1620827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Understand the problem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62696" y="227191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Who and What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183679" y="295771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Chunk and Draw</a:t>
            </a:r>
          </a:p>
        </p:txBody>
      </p:sp>
    </p:spTree>
    <p:extLst>
      <p:ext uri="{BB962C8B-B14F-4D97-AF65-F5344CB8AC3E}">
        <p14:creationId xmlns:p14="http://schemas.microsoft.com/office/powerpoint/2010/main" val="132084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12" grpId="0" build="p"/>
      <p:bldP spid="14" grpId="0" animBg="1"/>
      <p:bldP spid="23" grpId="0"/>
      <p:bldP spid="25" grpId="0"/>
      <p:bldP spid="27" grpId="0" animBg="1"/>
      <p:bldP spid="17" grpId="0"/>
      <p:bldP spid="19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2667716" y="1328408"/>
            <a:ext cx="40292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Multi-step problem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75795" y="1236668"/>
            <a:ext cx="4029248" cy="6604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2725814"/>
            <a:ext cx="900113" cy="1235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Placeholder 3"/>
          <p:cNvSpPr txBox="1">
            <a:spLocks/>
          </p:cNvSpPr>
          <p:nvPr/>
        </p:nvSpPr>
        <p:spPr bwMode="auto">
          <a:xfrm>
            <a:off x="3505003" y="2723166"/>
            <a:ext cx="6872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 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3888414" y="2723166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- 1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" name="Text Placeholder 3"/>
          <p:cNvSpPr txBox="1">
            <a:spLocks/>
          </p:cNvSpPr>
          <p:nvPr/>
        </p:nvSpPr>
        <p:spPr bwMode="auto">
          <a:xfrm>
            <a:off x="4688514" y="2723166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= 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" name="Text Placeholder 3"/>
          <p:cNvSpPr txBox="1">
            <a:spLocks/>
          </p:cNvSpPr>
          <p:nvPr/>
        </p:nvSpPr>
        <p:spPr bwMode="auto">
          <a:xfrm>
            <a:off x="3544790" y="3543300"/>
            <a:ext cx="6872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 bwMode="auto">
          <a:xfrm>
            <a:off x="3928201" y="354330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+ 2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3" name="Text Placeholder 3"/>
          <p:cNvSpPr txBox="1">
            <a:spLocks/>
          </p:cNvSpPr>
          <p:nvPr/>
        </p:nvSpPr>
        <p:spPr bwMode="auto">
          <a:xfrm>
            <a:off x="4728301" y="354330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= 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5898748" y="2675265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</a:t>
            </a:r>
            <a:r>
              <a:rPr lang="en-US" sz="2800" baseline="30000" dirty="0" smtClean="0">
                <a:solidFill>
                  <a:schemeClr val="accent3"/>
                </a:solidFill>
                <a:latin typeface="Orly's Font 2" pitchFamily="66" charset="0"/>
              </a:rPr>
              <a:t>st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step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6217250" y="2524682"/>
            <a:ext cx="1624557" cy="73178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5580245" y="2890575"/>
            <a:ext cx="637005" cy="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5898748" y="3525390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</a:t>
            </a:r>
            <a:r>
              <a:rPr lang="en-US" sz="2800" baseline="30000" dirty="0" smtClean="0">
                <a:solidFill>
                  <a:schemeClr val="accent3"/>
                </a:solidFill>
                <a:latin typeface="Orly's Font 2" pitchFamily="66" charset="0"/>
              </a:rPr>
              <a:t>nd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step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217250" y="3374807"/>
            <a:ext cx="1624557" cy="73178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5580245" y="3740700"/>
            <a:ext cx="637005" cy="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7" grpId="0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144" y="1869091"/>
            <a:ext cx="5232113" cy="2937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 Placeholder 3"/>
          <p:cNvSpPr txBox="1">
            <a:spLocks/>
          </p:cNvSpPr>
          <p:nvPr/>
        </p:nvSpPr>
        <p:spPr bwMode="auto">
          <a:xfrm>
            <a:off x="60767" y="1257300"/>
            <a:ext cx="9029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Only doing one step of a multi-step problem.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844" y="2417106"/>
            <a:ext cx="297180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031" y="2979081"/>
            <a:ext cx="1495425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loud Callout 8"/>
          <p:cNvSpPr/>
          <p:nvPr/>
        </p:nvSpPr>
        <p:spPr>
          <a:xfrm flipH="1">
            <a:off x="4106119" y="2031406"/>
            <a:ext cx="4229100" cy="2668274"/>
          </a:xfrm>
          <a:prstGeom prst="cloudCallout">
            <a:avLst>
              <a:gd name="adj1" fmla="val 70128"/>
              <a:gd name="adj2" fmla="val 2255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85746" y="2410311"/>
            <a:ext cx="29377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Think about the chunks of information.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614446" y="3020993"/>
            <a:ext cx="1943100" cy="1185078"/>
            <a:chOff x="5291802" y="2710878"/>
            <a:chExt cx="1943100" cy="1185078"/>
          </a:xfrm>
        </p:grpSpPr>
        <p:sp>
          <p:nvSpPr>
            <p:cNvPr id="11" name="Rectangle 10"/>
            <p:cNvSpPr/>
            <p:nvPr/>
          </p:nvSpPr>
          <p:spPr>
            <a:xfrm>
              <a:off x="5291802" y="3383273"/>
              <a:ext cx="1143000" cy="464701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434802" y="3383273"/>
              <a:ext cx="800100" cy="464701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Text Placeholder 2"/>
            <p:cNvSpPr txBox="1">
              <a:spLocks/>
            </p:cNvSpPr>
            <p:nvPr/>
          </p:nvSpPr>
          <p:spPr bwMode="auto">
            <a:xfrm>
              <a:off x="5634702" y="3434291"/>
              <a:ext cx="4572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dirty="0" smtClean="0">
                  <a:latin typeface="Orly's Font 2" pitchFamily="66" charset="0"/>
                </a:rPr>
                <a:t>2</a:t>
              </a:r>
              <a:endParaRPr lang="en-US" dirty="0">
                <a:latin typeface="Orly's Font 2" pitchFamily="66" charset="0"/>
              </a:endParaRPr>
            </a:p>
          </p:txBody>
        </p:sp>
        <p:sp>
          <p:nvSpPr>
            <p:cNvPr id="14" name="Text Placeholder 2"/>
            <p:cNvSpPr txBox="1">
              <a:spLocks/>
            </p:cNvSpPr>
            <p:nvPr/>
          </p:nvSpPr>
          <p:spPr bwMode="auto">
            <a:xfrm>
              <a:off x="6606252" y="3434291"/>
              <a:ext cx="4572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dirty="0" smtClean="0">
                  <a:latin typeface="Orly's Font 2" pitchFamily="66" charset="0"/>
                </a:rPr>
                <a:t>3</a:t>
              </a:r>
              <a:endParaRPr lang="en-US" dirty="0">
                <a:latin typeface="Orly's Font 2" pitchFamily="66" charset="0"/>
              </a:endParaRPr>
            </a:p>
          </p:txBody>
        </p:sp>
        <p:sp>
          <p:nvSpPr>
            <p:cNvPr id="15" name="Text Placeholder 2"/>
            <p:cNvSpPr txBox="1">
              <a:spLocks/>
            </p:cNvSpPr>
            <p:nvPr/>
          </p:nvSpPr>
          <p:spPr bwMode="auto">
            <a:xfrm>
              <a:off x="6069477" y="2710878"/>
              <a:ext cx="4572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dirty="0" smtClean="0">
                  <a:latin typeface="Orly's Font 2" pitchFamily="66" charset="0"/>
                </a:rPr>
                <a:t>?</a:t>
              </a:r>
              <a:endParaRPr lang="en-US" sz="2800" dirty="0">
                <a:latin typeface="Orly's Font 2" pitchFamily="66" charset="0"/>
              </a:endParaRPr>
            </a:p>
          </p:txBody>
        </p:sp>
        <p:sp>
          <p:nvSpPr>
            <p:cNvPr id="16" name="Left Brace 15"/>
            <p:cNvSpPr/>
            <p:nvPr/>
          </p:nvSpPr>
          <p:spPr>
            <a:xfrm rot="5400000">
              <a:off x="6159191" y="2225919"/>
              <a:ext cx="214107" cy="1937312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Text Placeholder 3"/>
          <p:cNvSpPr txBox="1">
            <a:spLocks/>
          </p:cNvSpPr>
          <p:nvPr/>
        </p:nvSpPr>
        <p:spPr bwMode="auto">
          <a:xfrm>
            <a:off x="599714" y="938907"/>
            <a:ext cx="80125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Take your time and you won’t leave anything out!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56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 animBg="1"/>
      <p:bldP spid="10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86000" y="2157120"/>
            <a:ext cx="4588370" cy="398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172201" y="1737950"/>
            <a:ext cx="2628900" cy="398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36003" y="1048315"/>
            <a:ext cx="89154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Mandy has 12 red crayons and 16 blue crayons in a box.  Steven has the same amount of crayons as Mandy.  Steven has 15 red crayons.  How many blue crayons does Steven have?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37108" y="112850"/>
            <a:ext cx="4406152" cy="6924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Understand the problem</a:t>
            </a: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136003" y="2628900"/>
            <a:ext cx="8915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</a:rPr>
              <a:t>Steven has </a:t>
            </a:r>
            <a:r>
              <a:rPr lang="en-US" u="sng" dirty="0" smtClean="0">
                <a:solidFill>
                  <a:schemeClr val="accent5"/>
                </a:solidFill>
              </a:rPr>
              <a:t>       </a:t>
            </a:r>
            <a:r>
              <a:rPr lang="en-US" dirty="0" smtClean="0">
                <a:solidFill>
                  <a:schemeClr val="accent5"/>
                </a:solidFill>
              </a:rPr>
              <a:t> blue crayons. 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671294" y="136000"/>
            <a:ext cx="4406152" cy="6924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Who and What</a:t>
            </a: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2345200" y="3261703"/>
            <a:ext cx="1485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Mandy’s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2345200" y="4290403"/>
            <a:ext cx="1485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Steven’s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2327838" y="3538835"/>
            <a:ext cx="1485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crayons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2322050" y="4567535"/>
            <a:ext cx="1485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crayons</a:t>
            </a:r>
            <a:endParaRPr lang="en-US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1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61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4" grpId="0"/>
      <p:bldP spid="7" grpId="0" animBg="1"/>
      <p:bldP spid="7" grpId="1" uiExpand="1" build="allAtOnce" animBg="1"/>
      <p:bldP spid="8" grpId="0" build="p"/>
      <p:bldP spid="15" grpId="0" animBg="1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522" y="2143222"/>
            <a:ext cx="323850" cy="41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830" y="1767712"/>
            <a:ext cx="197941" cy="180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786" y="1786516"/>
            <a:ext cx="323850" cy="41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579" y="882452"/>
            <a:ext cx="197941" cy="180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842" y="1786516"/>
            <a:ext cx="323850" cy="41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917" y="1409154"/>
            <a:ext cx="323850" cy="41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536" y="1048315"/>
            <a:ext cx="323850" cy="41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4637108" y="112850"/>
            <a:ext cx="4406152" cy="6924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Chunk and Draw</a:t>
            </a:r>
          </a:p>
        </p:txBody>
      </p:sp>
      <p:sp>
        <p:nvSpPr>
          <p:cNvPr id="3" name="Rectangle 2"/>
          <p:cNvSpPr/>
          <p:nvPr/>
        </p:nvSpPr>
        <p:spPr>
          <a:xfrm>
            <a:off x="3831100" y="3363098"/>
            <a:ext cx="1234150" cy="4572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802164" y="3038219"/>
            <a:ext cx="0" cy="2105281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4142109" y="3417215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12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747" y="875859"/>
            <a:ext cx="197941" cy="180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5065250" y="3365814"/>
            <a:ext cx="1485900" cy="454484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5502134" y="3417215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16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4142109" y="3026644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r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5502134" y="3025073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b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831100" y="4342614"/>
            <a:ext cx="2720050" cy="4572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732" y="1393170"/>
            <a:ext cx="197941" cy="180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4287636" y="4425745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15</a:t>
            </a:r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5325800" y="4342614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4188666" y="4007473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r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5612879" y="4412544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?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5566579" y="4017853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b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7506" y="2101742"/>
            <a:ext cx="197941" cy="180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Text Placeholder 2"/>
          <p:cNvSpPr txBox="1">
            <a:spLocks/>
          </p:cNvSpPr>
          <p:nvPr/>
        </p:nvSpPr>
        <p:spPr bwMode="auto">
          <a:xfrm>
            <a:off x="3789903" y="3024064"/>
            <a:ext cx="13750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red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36003" y="1048315"/>
            <a:ext cx="89154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Mandy has 12 red crayons and 16 blue crayons in a box.  Steven has the same amount of crayons as Mandy.  Steven has 15 red crayons.  How many blue crayons does Steven have?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852081" y="3393824"/>
            <a:ext cx="2698347" cy="398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5621938" y="4366562"/>
            <a:ext cx="541520" cy="41910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 bwMode="auto">
          <a:xfrm>
            <a:off x="2345200" y="3261703"/>
            <a:ext cx="1485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Mandy’s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 bwMode="auto">
          <a:xfrm>
            <a:off x="2345200" y="4290403"/>
            <a:ext cx="1485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Steven’s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 bwMode="auto">
          <a:xfrm>
            <a:off x="2327838" y="3538835"/>
            <a:ext cx="1485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crayons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49" name="Text Placeholder 2"/>
          <p:cNvSpPr txBox="1">
            <a:spLocks/>
          </p:cNvSpPr>
          <p:nvPr/>
        </p:nvSpPr>
        <p:spPr bwMode="auto">
          <a:xfrm>
            <a:off x="2322050" y="4567535"/>
            <a:ext cx="1485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crayons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404495" y="4330087"/>
            <a:ext cx="2720050" cy="4572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73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19" grpId="0"/>
      <p:bldP spid="22" grpId="0" animBg="1"/>
      <p:bldP spid="23" grpId="0"/>
      <p:bldP spid="24" grpId="0"/>
      <p:bldP spid="25" grpId="0"/>
      <p:bldP spid="27" grpId="0" animBg="1"/>
      <p:bldP spid="33" grpId="0"/>
      <p:bldP spid="36" grpId="0"/>
      <p:bldP spid="39" grpId="0"/>
      <p:bldP spid="40" grpId="0"/>
      <p:bldP spid="42" grpId="0"/>
      <p:bldP spid="42" grpId="1"/>
      <p:bldP spid="44" grpId="0" animBg="1"/>
      <p:bldP spid="44" grpId="1" animBg="1"/>
      <p:bldP spid="45" grpId="0" animBg="1"/>
      <p:bldP spid="34" grpId="0" animBg="1"/>
      <p:bldP spid="3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1371600"/>
            <a:ext cx="67437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organize the information in a multi-step word problem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drawing a bar model.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6148</TotalTime>
  <Words>279</Words>
  <Application>Microsoft Office PowerPoint</Application>
  <PresentationFormat>On-screen Show (16:10)</PresentationFormat>
  <Paragraphs>57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Courier New</vt:lpstr>
      <vt:lpstr>Wingdings</vt:lpstr>
      <vt:lpstr>Calibri</vt:lpstr>
      <vt:lpstr>Verdana</vt:lpstr>
      <vt:lpstr>Orly's Font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286</cp:revision>
  <dcterms:created xsi:type="dcterms:W3CDTF">2011-06-12T17:04:43Z</dcterms:created>
  <dcterms:modified xsi:type="dcterms:W3CDTF">2015-06-07T11:45:36Z</dcterms:modified>
</cp:coreProperties>
</file>